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43205400"/>
  <p:notesSz cx="6858000" cy="9144000"/>
  <p:embeddedFontLst>
    <p:embeddedFont>
      <p:font typeface="Arial Bold" panose="020B0604020202020204" charset="0"/>
      <p:regular r:id="rId4"/>
    </p:embeddedFont>
    <p:embeddedFont>
      <p:font typeface="Arial Italics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" d="100"/>
          <a:sy n="11" d="100"/>
        </p:scale>
        <p:origin x="233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03.02.2026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96" y="38761407"/>
            <a:ext cx="32403354" cy="4443993"/>
            <a:chOff x="0" y="0"/>
            <a:chExt cx="43204472" cy="5925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04510" cy="5925312"/>
            </a:xfrm>
            <a:custGeom>
              <a:avLst/>
              <a:gdLst/>
              <a:ahLst/>
              <a:cxnLst/>
              <a:rect l="l" t="t" r="r" b="b"/>
              <a:pathLst>
                <a:path w="43204510" h="5925312">
                  <a:moveTo>
                    <a:pt x="0" y="0"/>
                  </a:moveTo>
                  <a:lnTo>
                    <a:pt x="43204510" y="0"/>
                  </a:lnTo>
                  <a:lnTo>
                    <a:pt x="43204510" y="5925312"/>
                  </a:lnTo>
                  <a:lnTo>
                    <a:pt x="0" y="5925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" r="-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376572" y="9429786"/>
            <a:ext cx="28251384" cy="2428892"/>
            <a:chOff x="0" y="0"/>
            <a:chExt cx="37668512" cy="32385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668513" cy="3238523"/>
            </a:xfrm>
            <a:custGeom>
              <a:avLst/>
              <a:gdLst/>
              <a:ahLst/>
              <a:cxnLst/>
              <a:rect l="l" t="t" r="r" b="b"/>
              <a:pathLst>
                <a:path w="37668513" h="3238523">
                  <a:moveTo>
                    <a:pt x="0" y="0"/>
                  </a:moveTo>
                  <a:lnTo>
                    <a:pt x="37668513" y="0"/>
                  </a:lnTo>
                  <a:lnTo>
                    <a:pt x="37668513" y="3238523"/>
                  </a:lnTo>
                  <a:lnTo>
                    <a:pt x="0" y="32385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76225"/>
              <a:ext cx="37668512" cy="35147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920"/>
                </a:lnSpc>
              </a:pPr>
              <a:r>
                <a:rPr lang="en-US" sz="4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Bruno Levi da Silva Beserra, Maria Eduarda Ramos de Alencar , Maria Olivia Alves da Silva,</a:t>
              </a:r>
            </a:p>
            <a:p>
              <a:pPr algn="ctr">
                <a:lnSpc>
                  <a:spcPts val="7920"/>
                </a:lnSpc>
              </a:pPr>
              <a:r>
                <a:rPr lang="en-US" sz="4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Verlucia Nogueira do Nascimento, Letícia Félix Dias, Itamara Freires de Meneses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35905" y="7600014"/>
            <a:ext cx="29694584" cy="1879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77933C"/>
                </a:solidFill>
                <a:latin typeface="Arial Bold"/>
                <a:ea typeface="Arial Bold"/>
                <a:cs typeface="Arial Bold"/>
                <a:sym typeface="Arial Bold"/>
              </a:rPr>
              <a:t>EDUCAÇÃO ANTIRRACISTA E ANTISSEXISTA:  A VOZ E A RESISTÊNCIAS DAS AUTORAS NEGRAS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61769" y="12153953"/>
            <a:ext cx="14407091" cy="921124"/>
            <a:chOff x="0" y="0"/>
            <a:chExt cx="19209455" cy="12281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209513" cy="1228217"/>
            </a:xfrm>
            <a:custGeom>
              <a:avLst/>
              <a:gdLst/>
              <a:ahLst/>
              <a:cxnLst/>
              <a:rect l="l" t="t" r="r" b="b"/>
              <a:pathLst>
                <a:path w="19209513" h="1228217">
                  <a:moveTo>
                    <a:pt x="0" y="0"/>
                  </a:moveTo>
                  <a:lnTo>
                    <a:pt x="19209513" y="0"/>
                  </a:lnTo>
                  <a:lnTo>
                    <a:pt x="19209513" y="1228217"/>
                  </a:lnTo>
                  <a:lnTo>
                    <a:pt x="0" y="1228217"/>
                  </a:lnTo>
                  <a:close/>
                </a:path>
              </a:pathLst>
            </a:custGeom>
            <a:solidFill>
              <a:srgbClr val="77933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9209455" cy="1256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1. INTRODUÇÃO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14359" y="22888584"/>
            <a:ext cx="14407091" cy="921124"/>
            <a:chOff x="0" y="0"/>
            <a:chExt cx="19209455" cy="12281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209513" cy="1228217"/>
            </a:xfrm>
            <a:custGeom>
              <a:avLst/>
              <a:gdLst/>
              <a:ahLst/>
              <a:cxnLst/>
              <a:rect l="l" t="t" r="r" b="b"/>
              <a:pathLst>
                <a:path w="19209513" h="1228217">
                  <a:moveTo>
                    <a:pt x="0" y="0"/>
                  </a:moveTo>
                  <a:lnTo>
                    <a:pt x="19209513" y="0"/>
                  </a:lnTo>
                  <a:lnTo>
                    <a:pt x="19209513" y="1228217"/>
                  </a:lnTo>
                  <a:lnTo>
                    <a:pt x="0" y="1228217"/>
                  </a:lnTo>
                  <a:close/>
                </a:path>
              </a:pathLst>
            </a:custGeom>
            <a:solidFill>
              <a:srgbClr val="77933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9209455" cy="1256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2. METODOLOGIA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345033" y="20816882"/>
            <a:ext cx="14293925" cy="996240"/>
            <a:chOff x="0" y="0"/>
            <a:chExt cx="19058567" cy="13283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58510" cy="1328293"/>
            </a:xfrm>
            <a:custGeom>
              <a:avLst/>
              <a:gdLst/>
              <a:ahLst/>
              <a:cxnLst/>
              <a:rect l="l" t="t" r="r" b="b"/>
              <a:pathLst>
                <a:path w="19058510" h="1328293">
                  <a:moveTo>
                    <a:pt x="0" y="0"/>
                  </a:moveTo>
                  <a:lnTo>
                    <a:pt x="19058510" y="0"/>
                  </a:lnTo>
                  <a:lnTo>
                    <a:pt x="19058510" y="1328293"/>
                  </a:lnTo>
                  <a:lnTo>
                    <a:pt x="0" y="1328293"/>
                  </a:lnTo>
                  <a:close/>
                </a:path>
              </a:pathLst>
            </a:custGeom>
            <a:solidFill>
              <a:srgbClr val="77933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9058567" cy="1356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4. CONSIDERAÇÕES FINAIS 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14359" y="13212832"/>
            <a:ext cx="14054501" cy="1091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projeto Leia Mulheres Negras, criado como ação de Iniciação Científica e Extensão na Universidade Regional do Cariri (URCA), tem como propósito promover o acesso e a valorização da literatura produzida por mulheres negras, contribuindo para uma educação antirracista e antissexista.</a:t>
            </a:r>
          </a:p>
          <a:p>
            <a:pPr algn="just">
              <a:lnSpc>
                <a:spcPts val="72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2025, o projeto foi ampliado para o ensino médio ao integrar a Rede de Extensão Intersetorial do Ceará (SASE/MEC), alcançando escolas públicas e fortalecendo vivências formativas e afetivas entre estudantes, bolsistas e comunidade escolar. </a:t>
            </a:r>
          </a:p>
          <a:p>
            <a:pPr algn="just">
              <a:lnSpc>
                <a:spcPts val="7200"/>
              </a:lnSpc>
            </a:pPr>
            <a:endParaRPr/>
          </a:p>
          <a:p>
            <a:pPr algn="just">
              <a:lnSpc>
                <a:spcPts val="720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7374743" y="22277060"/>
            <a:ext cx="14264215" cy="725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ampliação do projeto Leia Mulheres Negras para a educação básica tem se mostrado essencial para aproximar estudantes das produções literárias de mulheres negras e fortalecer uma educação antirracista. Em um contexto ainda eurocêntrico, o projeto atua como gesto transformador e emancipador, capaz de reconfigurar imaginários, fortalecer identidades e promover uma formação plural, sensível e comprometida com a equidade racial e de gênero.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7202157" y="12244322"/>
            <a:ext cx="14407091" cy="921124"/>
            <a:chOff x="0" y="0"/>
            <a:chExt cx="19209455" cy="12281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209513" cy="1228217"/>
            </a:xfrm>
            <a:custGeom>
              <a:avLst/>
              <a:gdLst/>
              <a:ahLst/>
              <a:cxnLst/>
              <a:rect l="l" t="t" r="r" b="b"/>
              <a:pathLst>
                <a:path w="19209513" h="1228217">
                  <a:moveTo>
                    <a:pt x="0" y="0"/>
                  </a:moveTo>
                  <a:lnTo>
                    <a:pt x="19209513" y="0"/>
                  </a:lnTo>
                  <a:lnTo>
                    <a:pt x="19209513" y="1228217"/>
                  </a:lnTo>
                  <a:lnTo>
                    <a:pt x="0" y="1228217"/>
                  </a:lnTo>
                  <a:close/>
                </a:path>
              </a:pathLst>
            </a:custGeom>
            <a:solidFill>
              <a:srgbClr val="77933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9209455" cy="1256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3. RESULTADOS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75132" y="24147532"/>
            <a:ext cx="14285545" cy="1183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ações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desenvolvidas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Escola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Estadual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Ensino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Médio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Polivalente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Juazeiro do Norte (CE),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encontros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semanais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envolvem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leitura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escrita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debate. A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baseia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criação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um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Clube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Livro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voltado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negras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articulando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práticas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diálogo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acolhimento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As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incluem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leituras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coletivas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conversa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dinâmicas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alunos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identificam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situações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racismo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sexismo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cotidianos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percepções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são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registradas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bolsistas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relatos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espontâneos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estudantes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evidenciando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caráter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reflexivo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transformador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leitura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associada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escuta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compartilhamento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experiências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335508" y="31103954"/>
            <a:ext cx="14264215" cy="6118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99"/>
              </a:lnSpc>
            </a:pP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ARRAES, </a:t>
            </a:r>
            <a:r>
              <a:rPr lang="en-US" sz="39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Jarid</a:t>
            </a: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Redemoinho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em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dia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quente</a:t>
            </a: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São Paulo: </a:t>
            </a:r>
            <a:r>
              <a:rPr lang="en-US" sz="39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Alfaguara</a:t>
            </a: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2019.</a:t>
            </a:r>
          </a:p>
          <a:p>
            <a:pPr algn="just">
              <a:lnSpc>
                <a:spcPts val="4800"/>
              </a:lnSpc>
            </a:pP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EVARISTO,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Conceição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Olhos</a:t>
            </a:r>
            <a:r>
              <a:rPr lang="en-US" sz="40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d’água</a:t>
            </a:r>
            <a:r>
              <a:rPr lang="en-US" sz="40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. 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Rio de Janeiro: Pallas, 2014.</a:t>
            </a:r>
          </a:p>
          <a:p>
            <a:pPr algn="just">
              <a:lnSpc>
                <a:spcPts val="4799"/>
              </a:lnSpc>
            </a:pP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hooks, bell. 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O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feminismo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é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para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todo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mundo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: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políticas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arrebatadoras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. </a:t>
            </a: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Rio de Janeiro: Rosa dos Tempos, 2019.</a:t>
            </a:r>
          </a:p>
          <a:p>
            <a:pPr algn="just">
              <a:lnSpc>
                <a:spcPts val="4800"/>
              </a:lnSpc>
            </a:pP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PINHEIRO, Bárbara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Carine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Querido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estudante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negro. São Paulo: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Planeta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</a:p>
          <a:p>
            <a:pPr algn="just">
              <a:lnSpc>
                <a:spcPts val="4799"/>
              </a:lnSpc>
            </a:pP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RIBEIRO, </a:t>
            </a:r>
            <a:r>
              <a:rPr lang="en-US" sz="39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Djamila</a:t>
            </a: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Pequeno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manual </a:t>
            </a:r>
            <a:r>
              <a:rPr lang="en-US" sz="3999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antirracista</a:t>
            </a:r>
            <a:r>
              <a:rPr lang="en-US" sz="3999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. </a:t>
            </a: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São Paulo: </a:t>
            </a:r>
            <a:r>
              <a:rPr lang="en-US" sz="39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Companhia</a:t>
            </a: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9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Letras</a:t>
            </a:r>
            <a:r>
              <a:rPr lang="en-US" sz="3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2019.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75132" y="38382764"/>
            <a:ext cx="28452894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Regional do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Cariri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(URCA), à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Pró-Reitoria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Extensão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(PROEX), à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Secretaria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Articulação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Intersetorial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com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Ensino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Ministério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(SASE/MEC), à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Escola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Polivalente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à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Itamara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Freires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Meneses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nossa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orientadora</a:t>
            </a:r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-9865" y="-24671"/>
            <a:ext cx="32404050" cy="7032075"/>
            <a:chOff x="0" y="0"/>
            <a:chExt cx="43205400" cy="9376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205400" cy="9376156"/>
            </a:xfrm>
            <a:custGeom>
              <a:avLst/>
              <a:gdLst/>
              <a:ahLst/>
              <a:cxnLst/>
              <a:rect l="l" t="t" r="r" b="b"/>
              <a:pathLst>
                <a:path w="43205400" h="9376156">
                  <a:moveTo>
                    <a:pt x="0" y="0"/>
                  </a:moveTo>
                  <a:lnTo>
                    <a:pt x="43205400" y="0"/>
                  </a:lnTo>
                  <a:lnTo>
                    <a:pt x="43205400" y="9376156"/>
                  </a:lnTo>
                  <a:lnTo>
                    <a:pt x="0" y="9376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" r="-1"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-1494597" y="37345730"/>
            <a:ext cx="12577531" cy="78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b="1">
                <a:solidFill>
                  <a:srgbClr val="77933C"/>
                </a:solidFill>
                <a:latin typeface="Arial Bold"/>
                <a:ea typeface="Arial Bold"/>
                <a:cs typeface="Arial Bold"/>
                <a:sym typeface="Arial Bold"/>
              </a:rPr>
              <a:t>AGRADECIMENTOS</a:t>
            </a:r>
            <a:r>
              <a:rPr lang="en-US" sz="4999">
                <a:solidFill>
                  <a:srgbClr val="779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8129531" y="37747688"/>
            <a:ext cx="22498425" cy="129097"/>
            <a:chOff x="0" y="0"/>
            <a:chExt cx="29997900" cy="17212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9997908" cy="172085"/>
            </a:xfrm>
            <a:custGeom>
              <a:avLst/>
              <a:gdLst/>
              <a:ahLst/>
              <a:cxnLst/>
              <a:rect l="l" t="t" r="r" b="b"/>
              <a:pathLst>
                <a:path w="29997908" h="172085">
                  <a:moveTo>
                    <a:pt x="0" y="0"/>
                  </a:moveTo>
                  <a:lnTo>
                    <a:pt x="29997908" y="0"/>
                  </a:lnTo>
                  <a:lnTo>
                    <a:pt x="29997908" y="172085"/>
                  </a:lnTo>
                  <a:lnTo>
                    <a:pt x="0" y="172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52" r="-152" b="-25"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7335508" y="29818070"/>
            <a:ext cx="14293925" cy="1014861"/>
            <a:chOff x="0" y="0"/>
            <a:chExt cx="19058567" cy="135314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058510" cy="1353185"/>
            </a:xfrm>
            <a:custGeom>
              <a:avLst/>
              <a:gdLst/>
              <a:ahLst/>
              <a:cxnLst/>
              <a:rect l="l" t="t" r="r" b="b"/>
              <a:pathLst>
                <a:path w="19058510" h="1353185">
                  <a:moveTo>
                    <a:pt x="0" y="0"/>
                  </a:moveTo>
                  <a:lnTo>
                    <a:pt x="19058510" y="0"/>
                  </a:lnTo>
                  <a:lnTo>
                    <a:pt x="19058510" y="1353185"/>
                  </a:lnTo>
                  <a:lnTo>
                    <a:pt x="0" y="1353185"/>
                  </a:lnTo>
                  <a:close/>
                </a:path>
              </a:pathLst>
            </a:custGeom>
            <a:solidFill>
              <a:srgbClr val="77933C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9058567" cy="1381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REFERÊNCIAS 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7345033" y="13212832"/>
            <a:ext cx="14264215" cy="725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 trabalhadas obras de bell hooks, Djamila Ribeiro, Conceição Evaristo e Jarid Arraes, Chimamanda Ngozi e Bárbara Carine.</a:t>
            </a:r>
          </a:p>
          <a:p>
            <a:pPr algn="just">
              <a:lnSpc>
                <a:spcPts val="72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encontros mostraram que o projeto estimula empatia, consciência crítica e valorização da diversidade. Observou-se o fortalecimento de vínculos afetivos e o reconhecimento das desigualdades raciais e de gênero no cotidiano escolar, evidenciando o papel transformador da literatura negra.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537</Words>
  <Application>Microsoft Office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 Bold</vt:lpstr>
      <vt:lpstr>Arial Italics</vt:lpstr>
      <vt:lpstr>Arial</vt:lpstr>
      <vt:lpstr>Calibri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LMN Polivalente (1).pptx</dc:title>
  <dc:creator>Verlucia Nogueira</dc:creator>
  <cp:lastModifiedBy>WINDOWS 10</cp:lastModifiedBy>
  <cp:revision>3</cp:revision>
  <dcterms:created xsi:type="dcterms:W3CDTF">2006-08-16T00:00:00Z</dcterms:created>
  <dcterms:modified xsi:type="dcterms:W3CDTF">2026-02-03T13:29:05Z</dcterms:modified>
  <dc:identifier>DAG4JHrTFQY</dc:identifier>
</cp:coreProperties>
</file>